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6"/>
  </p:notesMasterIdLst>
  <p:handoutMasterIdLst>
    <p:handoutMasterId r:id="rId17"/>
  </p:handoutMasterIdLst>
  <p:sldIdLst>
    <p:sldId id="265" r:id="rId3"/>
    <p:sldId id="260" r:id="rId4"/>
    <p:sldId id="262" r:id="rId5"/>
    <p:sldId id="263" r:id="rId6"/>
    <p:sldId id="261" r:id="rId7"/>
    <p:sldId id="266" r:id="rId8"/>
    <p:sldId id="267" r:id="rId9"/>
    <p:sldId id="278" r:id="rId10"/>
    <p:sldId id="269" r:id="rId11"/>
    <p:sldId id="270" r:id="rId12"/>
    <p:sldId id="277" r:id="rId13"/>
    <p:sldId id="274" r:id="rId14"/>
    <p:sldId id="276" r:id="rId15"/>
  </p:sldIdLst>
  <p:sldSz cx="12192000" cy="6858000"/>
  <p:notesSz cx="7099300" cy="10234613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ile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 autoAdjust="0"/>
  </p:normalViewPr>
  <p:slideViewPr>
    <p:cSldViewPr snapToGrid="0">
      <p:cViewPr varScale="1">
        <p:scale>
          <a:sx n="75" d="100"/>
          <a:sy n="75" d="100"/>
        </p:scale>
        <p:origin x="-522" y="-9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1" d="100"/>
          <a:sy n="81" d="100"/>
        </p:scale>
        <p:origin x="-4020" y="-102"/>
      </p:cViewPr>
      <p:guideLst>
        <p:guide orient="horz" pos="3224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3077137" cy="512305"/>
          </a:xfrm>
          <a:prstGeom prst="rect">
            <a:avLst/>
          </a:prstGeom>
        </p:spPr>
        <p:txBody>
          <a:bodyPr vert="horz" lIns="94768" tIns="47384" rIns="94768" bIns="47384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quarter" idx="1"/>
          </p:nvPr>
        </p:nvSpPr>
        <p:spPr>
          <a:xfrm>
            <a:off x="4020507" y="2"/>
            <a:ext cx="3077137" cy="512305"/>
          </a:xfrm>
          <a:prstGeom prst="rect">
            <a:avLst/>
          </a:prstGeom>
        </p:spPr>
        <p:txBody>
          <a:bodyPr vert="horz" lIns="94768" tIns="47384" rIns="94768" bIns="47384" rtlCol="0"/>
          <a:lstStyle>
            <a:lvl1pPr algn="r">
              <a:defRPr sz="1200"/>
            </a:lvl1pPr>
          </a:lstStyle>
          <a:p>
            <a:fld id="{E47AEE25-4990-4B6C-90B3-2169EEDDAD2F}" type="datetimeFigureOut">
              <a:rPr lang="it-IT" smtClean="0"/>
              <a:t>04/07/2023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2"/>
          </p:nvPr>
        </p:nvSpPr>
        <p:spPr>
          <a:xfrm>
            <a:off x="0" y="9720674"/>
            <a:ext cx="3077137" cy="512303"/>
          </a:xfrm>
          <a:prstGeom prst="rect">
            <a:avLst/>
          </a:prstGeom>
        </p:spPr>
        <p:txBody>
          <a:bodyPr vert="horz" lIns="94768" tIns="47384" rIns="94768" bIns="47384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3"/>
          </p:nvPr>
        </p:nvSpPr>
        <p:spPr>
          <a:xfrm>
            <a:off x="4020507" y="9720674"/>
            <a:ext cx="3077137" cy="512303"/>
          </a:xfrm>
          <a:prstGeom prst="rect">
            <a:avLst/>
          </a:prstGeom>
        </p:spPr>
        <p:txBody>
          <a:bodyPr vert="horz" lIns="94768" tIns="47384" rIns="94768" bIns="47384" rtlCol="0" anchor="b"/>
          <a:lstStyle>
            <a:lvl1pPr algn="r">
              <a:defRPr sz="1200"/>
            </a:lvl1pPr>
          </a:lstStyle>
          <a:p>
            <a:fld id="{121CA790-A5D0-4168-B6D9-408D34732AD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7702394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3076363" cy="513507"/>
          </a:xfrm>
          <a:prstGeom prst="rect">
            <a:avLst/>
          </a:prstGeom>
        </p:spPr>
        <p:txBody>
          <a:bodyPr vert="horz" lIns="99040" tIns="49520" rIns="99040" bIns="49520" rtlCol="0"/>
          <a:lstStyle>
            <a:lvl1pPr algn="l">
              <a:defRPr sz="13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4021296" y="1"/>
            <a:ext cx="3076363" cy="513507"/>
          </a:xfrm>
          <a:prstGeom prst="rect">
            <a:avLst/>
          </a:prstGeom>
        </p:spPr>
        <p:txBody>
          <a:bodyPr vert="horz" lIns="99040" tIns="49520" rIns="99040" bIns="49520" rtlCol="0"/>
          <a:lstStyle>
            <a:lvl1pPr algn="r">
              <a:defRPr sz="1300"/>
            </a:lvl1pPr>
          </a:lstStyle>
          <a:p>
            <a:fld id="{A89EF633-A9E2-40CE-AF50-95C991F095D1}" type="datetimeFigureOut">
              <a:rPr lang="it-IT" smtClean="0"/>
              <a:t>04/07/2023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479425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0" tIns="49520" rIns="99040" bIns="495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709931" y="4925408"/>
            <a:ext cx="5679440" cy="4029879"/>
          </a:xfrm>
          <a:prstGeom prst="rect">
            <a:avLst/>
          </a:prstGeom>
        </p:spPr>
        <p:txBody>
          <a:bodyPr vert="horz" lIns="99040" tIns="49520" rIns="99040" bIns="49520" rtlCol="0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2" y="9721110"/>
            <a:ext cx="3076363" cy="513507"/>
          </a:xfrm>
          <a:prstGeom prst="rect">
            <a:avLst/>
          </a:prstGeom>
        </p:spPr>
        <p:txBody>
          <a:bodyPr vert="horz" lIns="99040" tIns="49520" rIns="99040" bIns="49520" rtlCol="0" anchor="b"/>
          <a:lstStyle>
            <a:lvl1pPr algn="l">
              <a:defRPr sz="13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4021296" y="9721110"/>
            <a:ext cx="3076363" cy="513507"/>
          </a:xfrm>
          <a:prstGeom prst="rect">
            <a:avLst/>
          </a:prstGeom>
        </p:spPr>
        <p:txBody>
          <a:bodyPr vert="horz" lIns="99040" tIns="49520" rIns="99040" bIns="49520" rtlCol="0" anchor="b"/>
          <a:lstStyle>
            <a:lvl1pPr algn="r">
              <a:defRPr sz="1300"/>
            </a:lvl1pPr>
          </a:lstStyle>
          <a:p>
            <a:fld id="{AB0FE706-8A83-453F-A7DA-4786671334C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87022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smtClean="0"/>
              <a:t>30/04/2021</a:t>
            </a:r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F8AF8-6F18-4272-8A77-8F010CA7E6B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637173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smtClean="0"/>
              <a:t>30/04/2021</a:t>
            </a:r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F8AF8-6F18-4272-8A77-8F010CA7E6B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164855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899" y="365125"/>
            <a:ext cx="2628900" cy="5811838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199" y="365125"/>
            <a:ext cx="7734300" cy="5811838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smtClean="0"/>
              <a:t>30/04/2021</a:t>
            </a:r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F8AF8-6F18-4272-8A77-8F010CA7E6B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405256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07A99-348C-4BA4-90DB-49E6CC1DD59E}" type="datetimeFigureOut">
              <a:rPr lang="it-IT" smtClean="0"/>
              <a:t>04/07/2023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DAAF1-FB9C-49F2-AC10-2BE1E0A0E18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286861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Fare clic per modificare lo stile del titolo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07A99-348C-4BA4-90DB-49E6CC1DD59E}" type="datetimeFigureOut">
              <a:rPr lang="it-IT" smtClean="0"/>
              <a:t>04/07/2023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dirty="0" smtClean="0"/>
              <a:t>RENDICONTO 2020</a:t>
            </a:r>
            <a:endParaRPr lang="it-IT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DAAF1-FB9C-49F2-AC10-2BE1E0A0E180}" type="slidenum">
              <a:rPr lang="it-IT" smtClean="0"/>
              <a:t>‹N›</a:t>
            </a:fld>
            <a:endParaRPr lang="it-IT"/>
          </a:p>
        </p:txBody>
      </p:sp>
      <p:pic>
        <p:nvPicPr>
          <p:cNvPr id="7" name="Immagine 6"/>
          <p:cNvPicPr>
            <a:picLocks noChangeAspect="1"/>
          </p:cNvPicPr>
          <p:nvPr userDrawn="1"/>
        </p:nvPicPr>
        <p:blipFill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082944">
            <a:off x="10906125" y="178454"/>
            <a:ext cx="1285876" cy="1857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84214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963612" y="4406904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963612" y="2906717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07A99-348C-4BA4-90DB-49E6CC1DD59E}" type="datetimeFigureOut">
              <a:rPr lang="it-IT" smtClean="0"/>
              <a:t>04/07/2023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DAAF1-FB9C-49F2-AC10-2BE1E0A0E18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385576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609600" y="1600200"/>
            <a:ext cx="5410201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199" y="1600200"/>
            <a:ext cx="5410201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07A99-348C-4BA4-90DB-49E6CC1DD59E}" type="datetimeFigureOut">
              <a:rPr lang="it-IT" smtClean="0"/>
              <a:t>04/07/2023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DAAF1-FB9C-49F2-AC10-2BE1E0A0E18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083374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09602" y="1535113"/>
            <a:ext cx="53863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09602" y="2174875"/>
            <a:ext cx="53863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92843" y="1535113"/>
            <a:ext cx="538956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92843" y="2174875"/>
            <a:ext cx="538956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07A99-348C-4BA4-90DB-49E6CC1DD59E}" type="datetimeFigureOut">
              <a:rPr lang="it-IT" smtClean="0"/>
              <a:t>04/07/2023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DAAF1-FB9C-49F2-AC10-2BE1E0A0E18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4879166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07A99-348C-4BA4-90DB-49E6CC1DD59E}" type="datetimeFigureOut">
              <a:rPr lang="it-IT" smtClean="0"/>
              <a:t>04/07/2023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DAAF1-FB9C-49F2-AC10-2BE1E0A0E18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3918086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07A99-348C-4BA4-90DB-49E6CC1DD59E}" type="datetimeFigureOut">
              <a:rPr lang="it-IT" smtClean="0"/>
              <a:t>04/07/2023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DAAF1-FB9C-49F2-AC10-2BE1E0A0E18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2161893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4011612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767268" y="273050"/>
            <a:ext cx="6815138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609600" y="1435101"/>
            <a:ext cx="4011612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07A99-348C-4BA4-90DB-49E6CC1DD59E}" type="datetimeFigureOut">
              <a:rPr lang="it-IT" smtClean="0"/>
              <a:t>04/07/2023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DAAF1-FB9C-49F2-AC10-2BE1E0A0E18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130516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olo e contenut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pic>
        <p:nvPicPr>
          <p:cNvPr id="7" name="Immagine 6"/>
          <p:cNvPicPr>
            <a:picLocks noChangeAspect="1"/>
          </p:cNvPicPr>
          <p:nvPr userDrawn="1"/>
        </p:nvPicPr>
        <p:blipFill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170803">
            <a:off x="10846046" y="-43263"/>
            <a:ext cx="1536644" cy="2219597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</p:pic>
      <p:sp>
        <p:nvSpPr>
          <p:cNvPr id="8" name="Segnaposto data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smtClean="0"/>
              <a:t>30/04/2021</a:t>
            </a:r>
            <a:endParaRPr lang="it-IT"/>
          </a:p>
        </p:txBody>
      </p:sp>
      <p:sp>
        <p:nvSpPr>
          <p:cNvPr id="9" name="Segnaposto piè di pagina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RENDICONTO 2020</a:t>
            </a:r>
            <a:endParaRPr lang="it-IT" dirty="0" smtClean="0"/>
          </a:p>
        </p:txBody>
      </p:sp>
      <p:sp>
        <p:nvSpPr>
          <p:cNvPr id="10" name="Segnaposto numero diapositiva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F8AF8-6F18-4272-8A77-8F010CA7E6BA}" type="slidenum">
              <a:rPr lang="it-IT" smtClean="0"/>
              <a:t>‹N›</a:t>
            </a:fld>
            <a:endParaRPr lang="it-IT"/>
          </a:p>
        </p:txBody>
      </p:sp>
      <p:sp>
        <p:nvSpPr>
          <p:cNvPr id="11" name="Rettangolo 10"/>
          <p:cNvSpPr/>
          <p:nvPr userDrawn="1"/>
        </p:nvSpPr>
        <p:spPr>
          <a:xfrm>
            <a:off x="1" y="0"/>
            <a:ext cx="299404" cy="6858000"/>
          </a:xfrm>
          <a:prstGeom prst="rect">
            <a:avLst/>
          </a:prstGeom>
          <a:gradFill>
            <a:gsLst>
              <a:gs pos="0">
                <a:schemeClr val="accent5">
                  <a:lumMod val="75000"/>
                </a:schemeClr>
              </a:gs>
              <a:gs pos="52000">
                <a:schemeClr val="accent1">
                  <a:tint val="44500"/>
                  <a:satMod val="160000"/>
                </a:schemeClr>
              </a:gs>
              <a:gs pos="100000">
                <a:srgbClr val="FFFF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5945127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389188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2389188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2389188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07A99-348C-4BA4-90DB-49E6CC1DD59E}" type="datetimeFigureOut">
              <a:rPr lang="it-IT" smtClean="0"/>
              <a:t>04/07/2023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DAAF1-FB9C-49F2-AC10-2BE1E0A0E18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8136219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07A99-348C-4BA4-90DB-49E6CC1DD59E}" type="datetimeFigureOut">
              <a:rPr lang="it-IT" smtClean="0"/>
              <a:t>04/07/2023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DAAF1-FB9C-49F2-AC10-2BE1E0A0E18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0569206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839200" y="274642"/>
            <a:ext cx="27432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609604" y="274642"/>
            <a:ext cx="80772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07A99-348C-4BA4-90DB-49E6CC1DD59E}" type="datetimeFigureOut">
              <a:rPr lang="it-IT" smtClean="0"/>
              <a:t>04/07/2023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DAAF1-FB9C-49F2-AC10-2BE1E0A0E18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193890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3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3" y="4589467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smtClean="0"/>
              <a:t>30/04/2021</a:t>
            </a:r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F8AF8-6F18-4272-8A77-8F010CA7E6B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324791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1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1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smtClean="0"/>
              <a:t>30/04/2021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F8AF8-6F18-4272-8A77-8F010CA7E6B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050677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9" y="365125"/>
            <a:ext cx="10515600" cy="1325563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95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95" y="2505076"/>
            <a:ext cx="5157787" cy="368458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3" y="2505076"/>
            <a:ext cx="5183188" cy="368458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smtClean="0"/>
              <a:t>30/04/2021</a:t>
            </a:r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F8AF8-6F18-4272-8A77-8F010CA7E6B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022830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smtClean="0"/>
              <a:t>30/04/2021</a:t>
            </a:r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F8AF8-6F18-4272-8A77-8F010CA7E6B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902562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smtClean="0"/>
              <a:t>30/04/2021</a:t>
            </a:r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F8AF8-6F18-4272-8A77-8F010CA7E6B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785346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91" y="457200"/>
            <a:ext cx="3932236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94" y="987425"/>
            <a:ext cx="6172201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91" y="2057400"/>
            <a:ext cx="3932236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smtClean="0"/>
              <a:t>30/04/2021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F8AF8-6F18-4272-8A77-8F010CA7E6B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681155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91" y="457200"/>
            <a:ext cx="3932236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94" y="987425"/>
            <a:ext cx="6172201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91" y="2057400"/>
            <a:ext cx="3932236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smtClean="0"/>
              <a:t>30/04/2021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F8AF8-6F18-4272-8A77-8F010CA7E6B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179592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5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5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dirty="0" smtClean="0"/>
              <a:t>Fare clic per modificare stili del testo dello schema</a:t>
            </a:r>
          </a:p>
          <a:p>
            <a:pPr lvl="1"/>
            <a:r>
              <a:rPr lang="it-IT" dirty="0" smtClean="0"/>
              <a:t>Secondo livello</a:t>
            </a:r>
          </a:p>
          <a:p>
            <a:pPr lvl="2"/>
            <a:r>
              <a:rPr lang="it-IT" dirty="0" smtClean="0"/>
              <a:t>Terzo livello</a:t>
            </a:r>
          </a:p>
          <a:p>
            <a:pPr lvl="3"/>
            <a:r>
              <a:rPr lang="it-IT" dirty="0" smtClean="0"/>
              <a:t>Quarto livello</a:t>
            </a:r>
          </a:p>
          <a:p>
            <a:pPr lvl="4"/>
            <a:r>
              <a:rPr lang="it-IT" dirty="0" smtClean="0"/>
              <a:t>Quinto livello</a:t>
            </a:r>
            <a:endParaRPr lang="it-IT" dirty="0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1" y="635635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it-IT" smtClean="0"/>
              <a:t>30/04/2021</a:t>
            </a:r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5" y="6356354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it-IT" dirty="0" smtClean="0"/>
              <a:t>RENDICONTO 2020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1" y="635635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4F8AF8-6F18-4272-8A77-8F010CA7E6B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074806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609600" y="6356354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F07A99-348C-4BA4-90DB-49E6CC1DD59E}" type="datetimeFigureOut">
              <a:rPr lang="it-IT" smtClean="0"/>
              <a:t>04/07/2023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165600" y="6356354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it-IT" dirty="0" smtClean="0"/>
              <a:t>RENDICONTO 2020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737600" y="6356354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9DAAF1-FB9C-49F2-AC10-2BE1E0A0E18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85727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3124" y="4333688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it-IT" sz="3600" cap="small" spc="-50" dirty="0"/>
              <a:t>DATI DI </a:t>
            </a:r>
            <a:r>
              <a:rPr lang="it-IT" sz="3600" cap="small" spc="-50" dirty="0" smtClean="0"/>
              <a:t>SINTESI</a:t>
            </a:r>
            <a:endParaRPr lang="it-IT" sz="3600" dirty="0"/>
          </a:p>
        </p:txBody>
      </p:sp>
      <p:graphicFrame>
        <p:nvGraphicFramePr>
          <p:cNvPr id="6" name="Segnaposto contenuto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4265837"/>
              </p:ext>
            </p:extLst>
          </p:nvPr>
        </p:nvGraphicFramePr>
        <p:xfrm>
          <a:off x="2396301" y="709961"/>
          <a:ext cx="7358128" cy="40308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358128"/>
              </a:tblGrid>
              <a:tr h="587094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800" dirty="0">
                          <a:effectLst/>
                        </a:rPr>
                        <a:t> </a:t>
                      </a:r>
                      <a:endParaRPr lang="it-IT" sz="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1102" marR="31102" marT="0" marB="0" anchor="ctr">
                    <a:noFill/>
                  </a:tcPr>
                </a:tc>
              </a:tr>
              <a:tr h="101786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it-IT" sz="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1102" marR="31102" marT="0" marB="0" anchor="ctr">
                    <a:noFill/>
                  </a:tcPr>
                </a:tc>
              </a:tr>
              <a:tr h="1203579">
                <a:tc>
                  <a:txBody>
                    <a:bodyPr/>
                    <a:lstStyle/>
                    <a:p>
                      <a:pPr algn="ctr" defTabSz="914400" rtl="0" eaLnBrk="1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4400" kern="1200" cap="small" spc="-50" dirty="0">
                          <a:solidFill>
                            <a:schemeClr val="tx1"/>
                          </a:solidFill>
                          <a:latin typeface="+mj-lt"/>
                          <a:ea typeface="+mj-ea"/>
                          <a:cs typeface="+mj-cs"/>
                        </a:rPr>
                        <a:t>Rendiconto</a:t>
                      </a:r>
                    </a:p>
                  </a:txBody>
                  <a:tcPr marL="31102" marR="31102" marT="0" marB="0" anchor="ctr">
                    <a:noFill/>
                  </a:tcPr>
                </a:tc>
              </a:tr>
              <a:tr h="1222287">
                <a:tc>
                  <a:txBody>
                    <a:bodyPr/>
                    <a:lstStyle/>
                    <a:p>
                      <a:pPr algn="ctr" defTabSz="914400" rtl="0" eaLnBrk="1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4400" kern="1200" cap="small" spc="-50" dirty="0">
                          <a:solidFill>
                            <a:schemeClr val="tx1"/>
                          </a:solidFill>
                          <a:latin typeface="+mj-lt"/>
                          <a:ea typeface="+mj-ea"/>
                          <a:cs typeface="+mj-cs"/>
                        </a:rPr>
                        <a:t>2020</a:t>
                      </a:r>
                    </a:p>
                  </a:txBody>
                  <a:tcPr marL="31102" marR="31102" marT="0" marB="0">
                    <a:noFill/>
                  </a:tcPr>
                </a:tc>
              </a:tr>
            </a:tbl>
          </a:graphicData>
        </a:graphic>
      </p:graphicFrame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838201" y="6356354"/>
            <a:ext cx="2743200" cy="365125"/>
          </a:xfrm>
        </p:spPr>
        <p:txBody>
          <a:bodyPr/>
          <a:lstStyle/>
          <a:p>
            <a:r>
              <a:rPr lang="it-IT" smtClean="0"/>
              <a:t>30/04/2021</a:t>
            </a:r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>
          <a:xfrm>
            <a:off x="8610601" y="6356354"/>
            <a:ext cx="2743200" cy="365125"/>
          </a:xfrm>
        </p:spPr>
        <p:txBody>
          <a:bodyPr/>
          <a:lstStyle/>
          <a:p>
            <a:fld id="{534F8AF8-6F18-4272-8A77-8F010CA7E6BA}" type="slidenum">
              <a:rPr lang="it-IT" smtClean="0"/>
              <a:t>1</a:t>
            </a:fld>
            <a:endParaRPr lang="it-IT"/>
          </a:p>
        </p:txBody>
      </p:sp>
      <p:pic>
        <p:nvPicPr>
          <p:cNvPr id="3073" name="Picture 1" descr="logo orizzontal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28098" y="677863"/>
            <a:ext cx="3876676" cy="1181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ttangolo 6"/>
          <p:cNvSpPr/>
          <p:nvPr/>
        </p:nvSpPr>
        <p:spPr>
          <a:xfrm>
            <a:off x="2296164" y="571503"/>
            <a:ext cx="7589520" cy="522514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79899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rmAutofit/>
          </a:bodyPr>
          <a:lstStyle/>
          <a:p>
            <a:pPr marL="342900" indent="-342900" algn="ctr"/>
            <a:r>
              <a:rPr lang="it-IT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ANDAMENTO ENTRATE EXTRA TRIBUTARIE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838201" y="6356354"/>
            <a:ext cx="2743200" cy="365125"/>
          </a:xfrm>
        </p:spPr>
        <p:txBody>
          <a:bodyPr/>
          <a:lstStyle/>
          <a:p>
            <a:r>
              <a:rPr lang="it-IT" smtClean="0"/>
              <a:t>30/04/2021</a:t>
            </a:r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>
          <a:xfrm>
            <a:off x="8610601" y="6356354"/>
            <a:ext cx="2743200" cy="365125"/>
          </a:xfrm>
        </p:spPr>
        <p:txBody>
          <a:bodyPr/>
          <a:lstStyle/>
          <a:p>
            <a:fld id="{534F8AF8-6F18-4272-8A77-8F010CA7E6BA}" type="slidenum">
              <a:rPr lang="it-IT" smtClean="0"/>
              <a:t>10</a:t>
            </a:fld>
            <a:endParaRPr lang="it-IT"/>
          </a:p>
        </p:txBody>
      </p:sp>
      <p:pic>
        <p:nvPicPr>
          <p:cNvPr id="819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8660" y="1833789"/>
            <a:ext cx="9134690" cy="4351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42257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rmAutofit/>
          </a:bodyPr>
          <a:lstStyle/>
          <a:p>
            <a:pPr marL="342900" indent="-342900" algn="ctr"/>
            <a:r>
              <a:rPr lang="it-IT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TREND SPESA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smtClean="0"/>
              <a:t>30/04/2021</a:t>
            </a:r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F8AF8-6F18-4272-8A77-8F010CA7E6BA}" type="slidenum">
              <a:rPr lang="it-IT" smtClean="0"/>
              <a:t>11</a:t>
            </a:fld>
            <a:endParaRPr lang="it-IT"/>
          </a:p>
        </p:txBody>
      </p:sp>
      <p:pic>
        <p:nvPicPr>
          <p:cNvPr id="1028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7541" y="2319252"/>
            <a:ext cx="9851303" cy="33084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20474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rmAutofit/>
          </a:bodyPr>
          <a:lstStyle/>
          <a:p>
            <a:pPr marL="342900" indent="-342900" algn="ctr"/>
            <a:r>
              <a:rPr lang="it-IT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TREND INDEBITAMENTO NETTO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838201" y="6356354"/>
            <a:ext cx="2743200" cy="365125"/>
          </a:xfrm>
        </p:spPr>
        <p:txBody>
          <a:bodyPr/>
          <a:lstStyle/>
          <a:p>
            <a:r>
              <a:rPr lang="it-IT" smtClean="0"/>
              <a:t>30/04/2021</a:t>
            </a:r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>
          <a:xfrm>
            <a:off x="8610601" y="6356354"/>
            <a:ext cx="2743200" cy="365125"/>
          </a:xfrm>
        </p:spPr>
        <p:txBody>
          <a:bodyPr/>
          <a:lstStyle/>
          <a:p>
            <a:fld id="{534F8AF8-6F18-4272-8A77-8F010CA7E6BA}" type="slidenum">
              <a:rPr lang="it-IT" smtClean="0"/>
              <a:t>12</a:t>
            </a:fld>
            <a:endParaRPr lang="it-IT"/>
          </a:p>
        </p:txBody>
      </p:sp>
      <p:pic>
        <p:nvPicPr>
          <p:cNvPr id="12292" name="Picture 4"/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021"/>
          <a:stretch/>
        </p:blipFill>
        <p:spPr bwMode="auto">
          <a:xfrm>
            <a:off x="1785245" y="1845129"/>
            <a:ext cx="8541040" cy="433183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14210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rmAutofit/>
          </a:bodyPr>
          <a:lstStyle/>
          <a:p>
            <a:pPr marL="342900" indent="-342900" algn="ctr"/>
            <a:r>
              <a:rPr lang="it-IT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INDICATORE </a:t>
            </a:r>
            <a:r>
              <a:rPr lang="it-IT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TEMPESTIVIT</a:t>
            </a:r>
            <a:r>
              <a:rPr lang="it-IT" sz="2400" b="1" cap="al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à</a:t>
            </a:r>
            <a:r>
              <a:rPr lang="it-IT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DEI PAGAMENTI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838201" y="6356354"/>
            <a:ext cx="2743200" cy="365125"/>
          </a:xfrm>
        </p:spPr>
        <p:txBody>
          <a:bodyPr/>
          <a:lstStyle/>
          <a:p>
            <a:r>
              <a:rPr lang="it-IT" smtClean="0"/>
              <a:t>30/04/2021</a:t>
            </a:r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>
          <a:xfrm>
            <a:off x="8610601" y="6356354"/>
            <a:ext cx="2743200" cy="365125"/>
          </a:xfrm>
        </p:spPr>
        <p:txBody>
          <a:bodyPr/>
          <a:lstStyle/>
          <a:p>
            <a:fld id="{534F8AF8-6F18-4272-8A77-8F010CA7E6BA}" type="slidenum">
              <a:rPr lang="it-IT" smtClean="0"/>
              <a:t>13</a:t>
            </a:fld>
            <a:endParaRPr lang="it-IT"/>
          </a:p>
        </p:txBody>
      </p:sp>
      <p:graphicFrame>
        <p:nvGraphicFramePr>
          <p:cNvPr id="11" name="Segnaposto contenuto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31603598"/>
              </p:ext>
            </p:extLst>
          </p:nvPr>
        </p:nvGraphicFramePr>
        <p:xfrm>
          <a:off x="856132" y="1472875"/>
          <a:ext cx="10515600" cy="671809"/>
        </p:xfrm>
        <a:graphic>
          <a:graphicData uri="http://schemas.openxmlformats.org/drawingml/2006/table">
            <a:tbl>
              <a:tblPr firstCol="1" bandRow="1">
                <a:tableStyleId>{5C22544A-7EE6-4342-B048-85BDC9FD1C3A}</a:tableStyleId>
              </a:tblPr>
              <a:tblGrid>
                <a:gridCol w="6890146"/>
                <a:gridCol w="3625454"/>
              </a:tblGrid>
              <a:tr h="67180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dirty="0" smtClean="0">
                          <a:solidFill>
                            <a:schemeClr val="tx1"/>
                          </a:solidFill>
                        </a:rPr>
                        <a:t>Indicatore</a:t>
                      </a:r>
                      <a:r>
                        <a:rPr lang="it-IT" sz="1800" baseline="0" dirty="0" smtClean="0">
                          <a:solidFill>
                            <a:schemeClr val="tx1"/>
                          </a:solidFill>
                        </a:rPr>
                        <a:t> di tempestività dei pagamenti relativo all’anno 2020, rilevato dalla Piattaforma dei Crediti Commerciali – MEF</a:t>
                      </a:r>
                      <a:endParaRPr lang="it-IT" sz="1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800" dirty="0" smtClean="0">
                          <a:solidFill>
                            <a:schemeClr val="tx1"/>
                          </a:solidFill>
                        </a:rPr>
                        <a:t>144,96</a:t>
                      </a:r>
                      <a:endParaRPr lang="it-IT" sz="18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2" name="Tabella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2603758"/>
              </p:ext>
            </p:extLst>
          </p:nvPr>
        </p:nvGraphicFramePr>
        <p:xfrm>
          <a:off x="788277" y="3531606"/>
          <a:ext cx="10551460" cy="12003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75730"/>
                <a:gridCol w="5275730"/>
              </a:tblGrid>
              <a:tr h="640080">
                <a:tc>
                  <a:txBody>
                    <a:bodyPr/>
                    <a:lstStyle/>
                    <a:p>
                      <a:pPr algn="ctr"/>
                      <a:r>
                        <a:rPr lang="it-IT" sz="1800" dirty="0" smtClean="0">
                          <a:solidFill>
                            <a:schemeClr val="tx1"/>
                          </a:solidFill>
                        </a:rPr>
                        <a:t>STOCK DEBITO 2019</a:t>
                      </a:r>
                      <a:endParaRPr lang="it-IT" sz="18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800" dirty="0" smtClean="0">
                          <a:solidFill>
                            <a:schemeClr val="tx1"/>
                          </a:solidFill>
                        </a:rPr>
                        <a:t>STOCK DEBITO 2020</a:t>
                      </a:r>
                      <a:endParaRPr lang="it-IT" sz="18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60295">
                <a:tc>
                  <a:txBody>
                    <a:bodyPr/>
                    <a:lstStyle/>
                    <a:p>
                      <a:pPr algn="ctr"/>
                      <a:r>
                        <a:rPr lang="it-IT" sz="1800" dirty="0" smtClean="0"/>
                        <a:t>123.559.423,56</a:t>
                      </a:r>
                      <a:endParaRPr lang="it-IT" sz="1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dirty="0" smtClean="0"/>
                        <a:t>23.760.878,14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3" name="Tabella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8937781"/>
              </p:ext>
            </p:extLst>
          </p:nvPr>
        </p:nvGraphicFramePr>
        <p:xfrm>
          <a:off x="788277" y="5212079"/>
          <a:ext cx="10562896" cy="73152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959294"/>
                <a:gridCol w="3603602"/>
              </a:tblGrid>
              <a:tr h="731521">
                <a:tc>
                  <a:txBody>
                    <a:bodyPr/>
                    <a:lstStyle/>
                    <a:p>
                      <a:r>
                        <a:rPr lang="it-IT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Tempo medio ponderato di ritardo relativo all’anno 2020, rilevato dalla Piattaforma dei Crediti Commerciali – </a:t>
                      </a:r>
                      <a:r>
                        <a:rPr lang="it-IT" sz="1800" dirty="0" smtClean="0">
                          <a:solidFill>
                            <a:schemeClr val="tx1"/>
                          </a:solidFill>
                        </a:rPr>
                        <a:t>MEF </a:t>
                      </a:r>
                      <a:endParaRPr lang="it-IT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it-IT" sz="18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-6</a:t>
                      </a:r>
                      <a:endParaRPr lang="it-IT" sz="18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3" name="CasellaDiTesto 2"/>
          <p:cNvSpPr txBox="1"/>
          <p:nvPr/>
        </p:nvSpPr>
        <p:spPr>
          <a:xfrm>
            <a:off x="788277" y="2486772"/>
            <a:ext cx="105628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L’aumento dell’ITP rispetto 2019 è dovuto </a:t>
            </a:r>
            <a:r>
              <a:rPr lang="it-IT" smtClean="0"/>
              <a:t>al pagamento di </a:t>
            </a:r>
            <a:r>
              <a:rPr lang="it-IT" dirty="0" smtClean="0"/>
              <a:t>€ 57.310.569,25 oltre IVA per debiti certi, liquidi ed esigibili al 31/12/2019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029029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egnaposto contenuto 1"/>
          <p:cNvSpPr>
            <a:spLocks noGrp="1"/>
          </p:cNvSpPr>
          <p:nvPr>
            <p:ph sz="quarter" idx="1"/>
          </p:nvPr>
        </p:nvSpPr>
        <p:spPr>
          <a:xfrm>
            <a:off x="1992314" y="1268418"/>
            <a:ext cx="8245476" cy="4752975"/>
          </a:xfrm>
          <a:ln>
            <a:solidFill>
              <a:schemeClr val="accent1"/>
            </a:solidFill>
            <a:miter lim="800000"/>
            <a:headEnd/>
            <a:tailEnd/>
          </a:ln>
        </p:spPr>
        <p:txBody>
          <a:bodyPr/>
          <a:lstStyle/>
          <a:p>
            <a:pPr marL="0" indent="0" algn="just">
              <a:spcBef>
                <a:spcPct val="0"/>
              </a:spcBef>
              <a:buNone/>
            </a:pPr>
            <a:endParaRPr lang="it-IT" altLang="it-IT" sz="1000" dirty="0"/>
          </a:p>
          <a:p>
            <a:pPr marL="0" indent="0" algn="just">
              <a:spcBef>
                <a:spcPct val="0"/>
              </a:spcBef>
              <a:buNone/>
            </a:pPr>
            <a:endParaRPr lang="it-IT" altLang="it-IT" sz="2400" dirty="0"/>
          </a:p>
          <a:p>
            <a:pPr marL="0" indent="0" algn="just">
              <a:spcBef>
                <a:spcPct val="0"/>
              </a:spcBef>
              <a:buNone/>
            </a:pPr>
            <a:endParaRPr lang="it-IT" altLang="it-IT" sz="1600" dirty="0"/>
          </a:p>
        </p:txBody>
      </p:sp>
      <p:sp>
        <p:nvSpPr>
          <p:cNvPr id="12291" name="Titolo 2"/>
          <p:cNvSpPr>
            <a:spLocks noGrp="1"/>
          </p:cNvSpPr>
          <p:nvPr>
            <p:ph type="title"/>
          </p:nvPr>
        </p:nvSpPr>
        <p:spPr>
          <a:xfrm>
            <a:off x="1981201" y="404813"/>
            <a:ext cx="8256588" cy="431800"/>
          </a:xfrm>
          <a:ln>
            <a:solidFill>
              <a:schemeClr val="accent1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 algn="ctr"/>
            <a:r>
              <a:rPr lang="it-IT" altLang="it-IT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RISULTATO COMPLESSIVO DELLA GESTIONE 2020</a:t>
            </a:r>
            <a:endParaRPr lang="it-IT" altLang="it-IT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egnaposto numero diapositiva 2"/>
          <p:cNvSpPr>
            <a:spLocks noGrp="1"/>
          </p:cNvSpPr>
          <p:nvPr>
            <p:ph type="sldNum" sz="quarter" idx="12"/>
          </p:nvPr>
        </p:nvSpPr>
        <p:spPr>
          <a:xfrm>
            <a:off x="8610601" y="6356354"/>
            <a:ext cx="2743200" cy="365125"/>
          </a:xfrm>
        </p:spPr>
        <p:txBody>
          <a:bodyPr/>
          <a:lstStyle/>
          <a:p>
            <a:fld id="{534F8AF8-6F18-4272-8A77-8F010CA7E6BA}" type="slidenum">
              <a:rPr lang="it-IT" smtClean="0"/>
              <a:t>2</a:t>
            </a:fld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838201" y="6356354"/>
            <a:ext cx="2743200" cy="365125"/>
          </a:xfrm>
        </p:spPr>
        <p:txBody>
          <a:bodyPr/>
          <a:lstStyle/>
          <a:p>
            <a:r>
              <a:rPr lang="it-IT" smtClean="0"/>
              <a:t>30/04/2021</a:t>
            </a:r>
            <a:endParaRPr lang="it-IT"/>
          </a:p>
        </p:txBody>
      </p:sp>
      <p:pic>
        <p:nvPicPr>
          <p:cNvPr id="8" name="Immagin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46111" y="1361631"/>
            <a:ext cx="6926768" cy="45665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9877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egnaposto contenuto 1"/>
          <p:cNvSpPr>
            <a:spLocks noGrp="1"/>
          </p:cNvSpPr>
          <p:nvPr>
            <p:ph sz="quarter" idx="1"/>
          </p:nvPr>
        </p:nvSpPr>
        <p:spPr>
          <a:xfrm>
            <a:off x="1992314" y="1268418"/>
            <a:ext cx="8245476" cy="4752975"/>
          </a:xfrm>
          <a:ln>
            <a:solidFill>
              <a:schemeClr val="accent1"/>
            </a:solidFill>
            <a:miter lim="800000"/>
            <a:headEnd/>
            <a:tailEnd/>
          </a:ln>
        </p:spPr>
        <p:txBody>
          <a:bodyPr/>
          <a:lstStyle/>
          <a:p>
            <a:pPr marL="0" indent="0" algn="just">
              <a:spcBef>
                <a:spcPct val="0"/>
              </a:spcBef>
              <a:buNone/>
            </a:pPr>
            <a:endParaRPr lang="it-IT" altLang="it-IT" sz="1000" dirty="0"/>
          </a:p>
          <a:p>
            <a:pPr marL="0" indent="0" algn="just">
              <a:spcBef>
                <a:spcPct val="0"/>
              </a:spcBef>
              <a:buNone/>
            </a:pPr>
            <a:endParaRPr lang="it-IT" altLang="it-IT" sz="2400" dirty="0"/>
          </a:p>
          <a:p>
            <a:pPr marL="0" indent="0" algn="just">
              <a:spcBef>
                <a:spcPct val="0"/>
              </a:spcBef>
              <a:buNone/>
            </a:pPr>
            <a:endParaRPr lang="it-IT" altLang="it-IT" sz="1600" dirty="0"/>
          </a:p>
        </p:txBody>
      </p:sp>
      <p:sp>
        <p:nvSpPr>
          <p:cNvPr id="12291" name="Titolo 2"/>
          <p:cNvSpPr>
            <a:spLocks noGrp="1"/>
          </p:cNvSpPr>
          <p:nvPr>
            <p:ph type="title"/>
          </p:nvPr>
        </p:nvSpPr>
        <p:spPr>
          <a:xfrm>
            <a:off x="1981201" y="404813"/>
            <a:ext cx="8256588" cy="431800"/>
          </a:xfrm>
          <a:ln>
            <a:solidFill>
              <a:schemeClr val="accent1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 algn="ctr"/>
            <a:r>
              <a:rPr lang="it-IT" altLang="it-IT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RISULTATO DI AMMINISTRAZIONE 2020</a:t>
            </a:r>
            <a:endParaRPr lang="it-IT" altLang="it-IT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egnaposto numero diapositiva 2"/>
          <p:cNvSpPr>
            <a:spLocks noGrp="1"/>
          </p:cNvSpPr>
          <p:nvPr>
            <p:ph type="sldNum" sz="quarter" idx="12"/>
          </p:nvPr>
        </p:nvSpPr>
        <p:spPr>
          <a:xfrm>
            <a:off x="8610601" y="6356354"/>
            <a:ext cx="2743200" cy="365125"/>
          </a:xfrm>
        </p:spPr>
        <p:txBody>
          <a:bodyPr/>
          <a:lstStyle/>
          <a:p>
            <a:fld id="{534F8AF8-6F18-4272-8A77-8F010CA7E6BA}" type="slidenum">
              <a:rPr lang="it-IT" smtClean="0"/>
              <a:t>3</a:t>
            </a:fld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838201" y="6356354"/>
            <a:ext cx="2743200" cy="365125"/>
          </a:xfrm>
        </p:spPr>
        <p:txBody>
          <a:bodyPr/>
          <a:lstStyle/>
          <a:p>
            <a:r>
              <a:rPr lang="it-IT" smtClean="0"/>
              <a:t>30/04/2021</a:t>
            </a:r>
            <a:endParaRPr lang="it-IT"/>
          </a:p>
        </p:txBody>
      </p:sp>
      <p:pic>
        <p:nvPicPr>
          <p:cNvPr id="2" name="Immagin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84536" y="1302027"/>
            <a:ext cx="5249918" cy="46857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1749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egnaposto contenuto 1"/>
          <p:cNvSpPr>
            <a:spLocks noGrp="1"/>
          </p:cNvSpPr>
          <p:nvPr>
            <p:ph sz="quarter" idx="1"/>
          </p:nvPr>
        </p:nvSpPr>
        <p:spPr>
          <a:xfrm>
            <a:off x="1992314" y="1268418"/>
            <a:ext cx="8245476" cy="4752975"/>
          </a:xfrm>
          <a:ln>
            <a:solidFill>
              <a:schemeClr val="accent1"/>
            </a:solidFill>
            <a:miter lim="800000"/>
            <a:headEnd/>
            <a:tailEnd/>
          </a:ln>
        </p:spPr>
        <p:txBody>
          <a:bodyPr/>
          <a:lstStyle/>
          <a:p>
            <a:pPr marL="0" indent="0" algn="just">
              <a:spcBef>
                <a:spcPct val="0"/>
              </a:spcBef>
              <a:buNone/>
            </a:pPr>
            <a:endParaRPr lang="it-IT" altLang="it-IT" sz="1000" dirty="0"/>
          </a:p>
          <a:p>
            <a:pPr marL="0" indent="0" algn="just">
              <a:spcBef>
                <a:spcPct val="0"/>
              </a:spcBef>
              <a:buNone/>
            </a:pPr>
            <a:endParaRPr lang="it-IT" altLang="it-IT" sz="2400" dirty="0"/>
          </a:p>
          <a:p>
            <a:pPr marL="0" indent="0" algn="just">
              <a:spcBef>
                <a:spcPct val="0"/>
              </a:spcBef>
              <a:buNone/>
            </a:pPr>
            <a:endParaRPr lang="it-IT" altLang="it-IT" sz="1600" dirty="0"/>
          </a:p>
        </p:txBody>
      </p:sp>
      <p:sp>
        <p:nvSpPr>
          <p:cNvPr id="12291" name="Titolo 2"/>
          <p:cNvSpPr>
            <a:spLocks noGrp="1"/>
          </p:cNvSpPr>
          <p:nvPr>
            <p:ph type="title"/>
          </p:nvPr>
        </p:nvSpPr>
        <p:spPr>
          <a:xfrm>
            <a:off x="1981201" y="404813"/>
            <a:ext cx="8256588" cy="431800"/>
          </a:xfrm>
          <a:ln>
            <a:solidFill>
              <a:schemeClr val="accent1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 algn="ctr"/>
            <a:r>
              <a:rPr lang="it-IT" altLang="it-IT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TREND RISULTATO DI AMMINISTRAZIONE</a:t>
            </a:r>
          </a:p>
        </p:txBody>
      </p:sp>
      <p:sp>
        <p:nvSpPr>
          <p:cNvPr id="3" name="Segnaposto numero diapositiva 2"/>
          <p:cNvSpPr>
            <a:spLocks noGrp="1"/>
          </p:cNvSpPr>
          <p:nvPr>
            <p:ph type="sldNum" sz="quarter" idx="12"/>
          </p:nvPr>
        </p:nvSpPr>
        <p:spPr>
          <a:xfrm>
            <a:off x="8610601" y="6356354"/>
            <a:ext cx="2743200" cy="365125"/>
          </a:xfrm>
        </p:spPr>
        <p:txBody>
          <a:bodyPr/>
          <a:lstStyle/>
          <a:p>
            <a:fld id="{534F8AF8-6F18-4272-8A77-8F010CA7E6BA}" type="slidenum">
              <a:rPr lang="it-IT" smtClean="0"/>
              <a:t>4</a:t>
            </a:fld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838201" y="6356354"/>
            <a:ext cx="2743200" cy="365125"/>
          </a:xfrm>
        </p:spPr>
        <p:txBody>
          <a:bodyPr/>
          <a:lstStyle/>
          <a:p>
            <a:r>
              <a:rPr lang="it-IT" smtClean="0"/>
              <a:t>30/04/2021</a:t>
            </a:r>
            <a:endParaRPr lang="it-IT"/>
          </a:p>
        </p:txBody>
      </p:sp>
      <p:pic>
        <p:nvPicPr>
          <p:cNvPr id="6" name="Immagin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9944" y="1268414"/>
            <a:ext cx="6779113" cy="46793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0040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342900" indent="-342900" algn="ctr"/>
            <a:r>
              <a:rPr lang="it-IT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COVID - FONDI A COPERTURA MINORI ENTRATE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838201" y="6356354"/>
            <a:ext cx="2743200" cy="365125"/>
          </a:xfrm>
        </p:spPr>
        <p:txBody>
          <a:bodyPr/>
          <a:lstStyle/>
          <a:p>
            <a:r>
              <a:rPr lang="it-IT" smtClean="0"/>
              <a:t>30/04/2021</a:t>
            </a:r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>
          <a:xfrm>
            <a:off x="8610601" y="6356354"/>
            <a:ext cx="2743200" cy="365125"/>
          </a:xfrm>
        </p:spPr>
        <p:txBody>
          <a:bodyPr/>
          <a:lstStyle/>
          <a:p>
            <a:fld id="{534F8AF8-6F18-4272-8A77-8F010CA7E6BA}" type="slidenum">
              <a:rPr lang="it-IT" smtClean="0"/>
              <a:t>5</a:t>
            </a:fld>
            <a:endParaRPr lang="it-IT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2190" y="2755094"/>
            <a:ext cx="8487620" cy="249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61857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COVID - MAGGIORI SPESE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838201" y="6356354"/>
            <a:ext cx="2743200" cy="365125"/>
          </a:xfrm>
        </p:spPr>
        <p:txBody>
          <a:bodyPr/>
          <a:lstStyle/>
          <a:p>
            <a:r>
              <a:rPr lang="it-IT" smtClean="0"/>
              <a:t>30/04/2021</a:t>
            </a:r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>
          <a:xfrm>
            <a:off x="8610601" y="6356354"/>
            <a:ext cx="2743200" cy="365125"/>
          </a:xfrm>
        </p:spPr>
        <p:txBody>
          <a:bodyPr/>
          <a:lstStyle/>
          <a:p>
            <a:fld id="{534F8AF8-6F18-4272-8A77-8F010CA7E6BA}" type="slidenum">
              <a:rPr lang="it-IT" smtClean="0"/>
              <a:t>6</a:t>
            </a:fld>
            <a:endParaRPr lang="it-IT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9029" y="2460294"/>
            <a:ext cx="8433957" cy="308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19538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rmAutofit/>
          </a:bodyPr>
          <a:lstStyle/>
          <a:p>
            <a:pPr marL="342900" indent="-342900" algn="ctr"/>
            <a:r>
              <a:rPr lang="it-IT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COVID - FUNZIONI FONDAMENTALI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838201" y="6356354"/>
            <a:ext cx="2743200" cy="365125"/>
          </a:xfrm>
        </p:spPr>
        <p:txBody>
          <a:bodyPr/>
          <a:lstStyle/>
          <a:p>
            <a:r>
              <a:rPr lang="it-IT" smtClean="0"/>
              <a:t>30/04/2021</a:t>
            </a:r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>
          <a:xfrm>
            <a:off x="8610601" y="6356354"/>
            <a:ext cx="2743200" cy="365125"/>
          </a:xfrm>
        </p:spPr>
        <p:txBody>
          <a:bodyPr/>
          <a:lstStyle/>
          <a:p>
            <a:fld id="{534F8AF8-6F18-4272-8A77-8F010CA7E6BA}" type="slidenum">
              <a:rPr lang="it-IT" smtClean="0"/>
              <a:t>7</a:t>
            </a:fld>
            <a:endParaRPr lang="it-IT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0050" y="3183894"/>
            <a:ext cx="7011900" cy="163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54515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rmAutofit/>
          </a:bodyPr>
          <a:lstStyle/>
          <a:p>
            <a:pPr marL="342900" indent="-342900" algn="ctr"/>
            <a:r>
              <a:rPr lang="it-IT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TREND ENTRATE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smtClean="0"/>
              <a:t>30/04/2021</a:t>
            </a:r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F8AF8-6F18-4272-8A77-8F010CA7E6BA}" type="slidenum">
              <a:rPr lang="it-IT" smtClean="0"/>
              <a:t>8</a:t>
            </a:fld>
            <a:endParaRPr lang="it-IT"/>
          </a:p>
        </p:txBody>
      </p:sp>
      <p:pic>
        <p:nvPicPr>
          <p:cNvPr id="2051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7089" y="2036618"/>
            <a:ext cx="9237531" cy="3773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47607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rmAutofit/>
          </a:bodyPr>
          <a:lstStyle/>
          <a:p>
            <a:pPr marL="342900" indent="-342900" algn="ctr"/>
            <a:r>
              <a:rPr lang="it-IT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ANDAMENTO ENTRATE TRIBUTARIE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838201" y="6356354"/>
            <a:ext cx="2743200" cy="365125"/>
          </a:xfrm>
        </p:spPr>
        <p:txBody>
          <a:bodyPr/>
          <a:lstStyle/>
          <a:p>
            <a:r>
              <a:rPr lang="it-IT" smtClean="0"/>
              <a:t>30/04/2021</a:t>
            </a:r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>
          <a:xfrm>
            <a:off x="8610601" y="6356354"/>
            <a:ext cx="2743200" cy="365125"/>
          </a:xfrm>
        </p:spPr>
        <p:txBody>
          <a:bodyPr/>
          <a:lstStyle/>
          <a:p>
            <a:fld id="{534F8AF8-6F18-4272-8A77-8F010CA7E6BA}" type="slidenum">
              <a:rPr lang="it-IT" smtClean="0"/>
              <a:t>9</a:t>
            </a:fld>
            <a:endParaRPr lang="it-IT"/>
          </a:p>
        </p:txBody>
      </p:sp>
      <p:pic>
        <p:nvPicPr>
          <p:cNvPr id="717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6983" y="1825625"/>
            <a:ext cx="8878037" cy="4351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86046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Personalizza struttur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246</TotalTime>
  <Words>144</Words>
  <Application>Microsoft Office PowerPoint</Application>
  <PresentationFormat>Personalizzato</PresentationFormat>
  <Paragraphs>54</Paragraphs>
  <Slides>13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Titoli diapositive</vt:lpstr>
      </vt:variant>
      <vt:variant>
        <vt:i4>13</vt:i4>
      </vt:variant>
    </vt:vector>
  </HeadingPairs>
  <TitlesOfParts>
    <vt:vector size="15" baseType="lpstr">
      <vt:lpstr>Tema di Office</vt:lpstr>
      <vt:lpstr>Personalizza struttura</vt:lpstr>
      <vt:lpstr>DATI DI SINTESI</vt:lpstr>
      <vt:lpstr>RISULTATO COMPLESSIVO DELLA GESTIONE 2020</vt:lpstr>
      <vt:lpstr>RISULTATO DI AMMINISTRAZIONE 2020</vt:lpstr>
      <vt:lpstr>TREND RISULTATO DI AMMINISTRAZIONE</vt:lpstr>
      <vt:lpstr>COVID - FONDI A COPERTURA MINORI ENTRATE</vt:lpstr>
      <vt:lpstr>COVID - MAGGIORI SPESE</vt:lpstr>
      <vt:lpstr>COVID - FUNZIONI FONDAMENTALI</vt:lpstr>
      <vt:lpstr>TREND ENTRATE</vt:lpstr>
      <vt:lpstr>ANDAMENTO ENTRATE TRIBUTARIE</vt:lpstr>
      <vt:lpstr>ANDAMENTO ENTRATE EXTRA TRIBUTARIE</vt:lpstr>
      <vt:lpstr>TREND SPESA</vt:lpstr>
      <vt:lpstr>TREND INDEBITAMENTO NETTO</vt:lpstr>
      <vt:lpstr>INDICATORE TEMPESTIVITà DEI PAGAMENTI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IL BILANCIO CONSOLIDATO NEGLI ENTI LOCALI</dc:title>
  <dc:creator>Elena Brunetto</dc:creator>
  <cp:lastModifiedBy>BIAGIO TOSCANO</cp:lastModifiedBy>
  <cp:revision>32</cp:revision>
  <cp:lastPrinted>2021-04-29T13:48:03Z</cp:lastPrinted>
  <dcterms:created xsi:type="dcterms:W3CDTF">2018-11-22T21:38:25Z</dcterms:created>
  <dcterms:modified xsi:type="dcterms:W3CDTF">2023-07-04T11:42:16Z</dcterms:modified>
</cp:coreProperties>
</file>